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60"/>
  </p:notesMasterIdLst>
  <p:sldIdLst>
    <p:sldId id="258" r:id="rId2"/>
    <p:sldId id="343" r:id="rId3"/>
    <p:sldId id="262" r:id="rId4"/>
    <p:sldId id="259" r:id="rId5"/>
    <p:sldId id="263" r:id="rId6"/>
    <p:sldId id="260" r:id="rId7"/>
    <p:sldId id="261" r:id="rId8"/>
    <p:sldId id="264" r:id="rId9"/>
    <p:sldId id="288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  <p:sldId id="278" r:id="rId22"/>
    <p:sldId id="315" r:id="rId23"/>
    <p:sldId id="316" r:id="rId24"/>
    <p:sldId id="318" r:id="rId25"/>
    <p:sldId id="314" r:id="rId26"/>
    <p:sldId id="279" r:id="rId27"/>
    <p:sldId id="289" r:id="rId28"/>
    <p:sldId id="290" r:id="rId29"/>
    <p:sldId id="291" r:id="rId30"/>
    <p:sldId id="292" r:id="rId31"/>
    <p:sldId id="295" r:id="rId32"/>
    <p:sldId id="296" r:id="rId33"/>
    <p:sldId id="280" r:id="rId34"/>
    <p:sldId id="281" r:id="rId35"/>
    <p:sldId id="282" r:id="rId36"/>
    <p:sldId id="283" r:id="rId37"/>
    <p:sldId id="285" r:id="rId38"/>
    <p:sldId id="297" r:id="rId39"/>
    <p:sldId id="298" r:id="rId40"/>
    <p:sldId id="299" r:id="rId41"/>
    <p:sldId id="300" r:id="rId42"/>
    <p:sldId id="286" r:id="rId43"/>
    <p:sldId id="287" r:id="rId44"/>
    <p:sldId id="302" r:id="rId45"/>
    <p:sldId id="301" r:id="rId46"/>
    <p:sldId id="303" r:id="rId47"/>
    <p:sldId id="304" r:id="rId48"/>
    <p:sldId id="305" r:id="rId49"/>
    <p:sldId id="306" r:id="rId50"/>
    <p:sldId id="307" r:id="rId51"/>
    <p:sldId id="308" r:id="rId52"/>
    <p:sldId id="345" r:id="rId53"/>
    <p:sldId id="344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86470"/>
  </p:normalViewPr>
  <p:slideViewPr>
    <p:cSldViewPr snapToGrid="0" snapToObjects="1" showGuides="1">
      <p:cViewPr>
        <p:scale>
          <a:sx n="100" d="100"/>
          <a:sy n="100" d="100"/>
        </p:scale>
        <p:origin x="792" y="352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15T18:33:51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1039 24575,'0'-26'0,"0"-12"0,6-19 0,1-8 0,11 7 0,2-5 0,4 13 0,2-13 0,5 5 0,-5 0 0,11 1 0,-7 20 0,1-3 0,-4 11 0,0 1 0,-4-4 0,3 10 0,-1-9 0,-3 10 0,-2-4 0,-6 10 0,-4-4 0,-1 3 0,1-4 0,0 5 0,-1 1 0,-4 4 0,4 1 0,-8 0 0,3 0 0,0 4 0,1-3 0,4 3 0,0-4 0,-1 0 0,1 4 0,-4 1 0,-2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73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(Beta 0 + Beta 1 X) = infinity, then P(Y=1) = 0      b </a:t>
            </a:r>
            <a:r>
              <a:rPr lang="en-US" dirty="0" err="1"/>
              <a:t>bvbvbbvcbvc</a:t>
            </a:r>
            <a:r>
              <a:rPr lang="en-US" dirty="0"/>
              <a:t>         n </a:t>
            </a:r>
            <a:r>
              <a:rPr lang="en-US" dirty="0" err="1"/>
              <a:t>njn</a:t>
            </a:r>
            <a:r>
              <a:rPr lang="en-US" dirty="0"/>
              <a:t>                      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73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Bayes classifier: minimizes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25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predictors (X1, X2)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5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Newton-Raphson: very similar to gradient decent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96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Multicolinearity</a:t>
            </a:r>
            <a:r>
              <a:rPr lang="en-US" dirty="0"/>
              <a:t>: if change in beta values when comparing combined (multiple logistic regression) vs individual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67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10: Classification and Logistic Regression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Given a dataset:</a:t>
                </a:r>
              </a:p>
              <a:p>
                <a:r>
                  <a:rPr lang="en-US" sz="2400" dirty="0"/>
                  <a:t>  </a:t>
                </a:r>
              </a:p>
              <a:p>
                <a:r>
                  <a:rPr lang="en-US" sz="2400" dirty="0"/>
                  <a:t>where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are categorical (sometimes referred to as </a:t>
                </a:r>
                <a:r>
                  <a:rPr lang="en-US" sz="2400" b="1" i="1" dirty="0"/>
                  <a:t>qualitative</a:t>
                </a:r>
                <a:r>
                  <a:rPr lang="en-US" sz="2400" dirty="0"/>
                  <a:t>), we would like to be able to predict which category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takes on 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.  </a:t>
                </a:r>
              </a:p>
              <a:p>
                <a:r>
                  <a:rPr lang="en-US" sz="2400" dirty="0"/>
                  <a:t>Linear regression </a:t>
                </a:r>
                <a:r>
                  <a:rPr lang="en-US" sz="2400" b="1" dirty="0"/>
                  <a:t>does not work well</a:t>
                </a:r>
                <a:r>
                  <a:rPr lang="en-US" sz="2400" dirty="0"/>
                  <a:t>, or is not appropriate at all, in this setting.  </a:t>
                </a:r>
              </a:p>
              <a:p>
                <a:r>
                  <a:rPr lang="en-US" sz="2400" dirty="0"/>
                  <a:t>A categorical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could be encoded to be quantitative.  For example,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represents concentration of Harvard undergrads,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could take on the values: 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80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732" y="1693050"/>
            <a:ext cx="4313959" cy="314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609" y="4963424"/>
            <a:ext cx="5799282" cy="123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47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762840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A linear regression could be used to predict </a:t>
            </a:r>
            <a:r>
              <a:rPr lang="en-US" sz="2400" i="1" dirty="0"/>
              <a:t>y</a:t>
            </a:r>
            <a:r>
              <a:rPr lang="en-US" sz="2400" dirty="0"/>
              <a:t> from </a:t>
            </a:r>
            <a:r>
              <a:rPr lang="en-US" sz="2400" b="1" i="1" dirty="0"/>
              <a:t>x</a:t>
            </a:r>
            <a:r>
              <a:rPr lang="en-US" sz="2400" dirty="0"/>
              <a:t>. What would be wrong with such a model?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 The model would imply a specific ordering of the outcome, and would treat a one-unit change in </a:t>
            </a:r>
            <a:r>
              <a:rPr lang="en-US" sz="2400" i="1" dirty="0"/>
              <a:t>y</a:t>
            </a:r>
            <a:r>
              <a:rPr lang="en-US" sz="2400" dirty="0"/>
              <a:t> equivalent.  The jump from </a:t>
            </a:r>
            <a:r>
              <a:rPr lang="en-US" sz="2400" i="1" dirty="0"/>
              <a:t>y</a:t>
            </a:r>
            <a:r>
              <a:rPr lang="en-US" sz="2400" dirty="0"/>
              <a:t>=1 to y=2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 </a:t>
            </a:r>
            <a:r>
              <a:rPr lang="en-US" sz="2400" dirty="0"/>
              <a:t>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) should not be interpreted as the same as a jump from </a:t>
            </a:r>
            <a:r>
              <a:rPr lang="en-US" sz="2400" i="1" dirty="0"/>
              <a:t>y</a:t>
            </a:r>
            <a:r>
              <a:rPr lang="en-US" sz="2400" dirty="0"/>
              <a:t>=2 to </a:t>
            </a:r>
            <a:r>
              <a:rPr lang="en-US" sz="2400" i="1" dirty="0"/>
              <a:t>y</a:t>
            </a:r>
            <a:r>
              <a:rPr lang="en-US" sz="2400" dirty="0"/>
              <a:t>=3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everyone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en-US" sz="2400" dirty="0"/>
              <a:t>).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Similarly, the response variable could be reordered such that </a:t>
            </a:r>
            <a:r>
              <a:rPr lang="en-US" sz="2400" i="1" dirty="0"/>
              <a:t>y</a:t>
            </a:r>
            <a:r>
              <a:rPr lang="en-US" sz="2400" dirty="0"/>
              <a:t>=1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and </a:t>
            </a:r>
            <a:r>
              <a:rPr lang="en-US" sz="2400" i="1" dirty="0"/>
              <a:t>y</a:t>
            </a:r>
            <a:r>
              <a:rPr lang="en-US" sz="2400" dirty="0"/>
              <a:t>=2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en-US" sz="2400" dirty="0"/>
              <a:t>, and then the model estimates and predictions would be fundamentally different.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If the categorical response variable was </a:t>
            </a:r>
            <a:r>
              <a:rPr lang="en-US" sz="2400" b="1" i="1" dirty="0"/>
              <a:t>ordinal</a:t>
            </a:r>
            <a:r>
              <a:rPr lang="en-US" sz="2400" dirty="0"/>
              <a:t> (had a natural ordering, like class year, Freshman, Sophomore, etc.), then a linear regression model would make some sense but is still not ideal.	</a:t>
            </a:r>
          </a:p>
        </p:txBody>
      </p:sp>
    </p:spTree>
    <p:extLst>
      <p:ext uri="{BB962C8B-B14F-4D97-AF65-F5344CB8AC3E}">
        <p14:creationId xmlns:p14="http://schemas.microsoft.com/office/powerpoint/2010/main" val="24472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</p:spPr>
            <p:txBody>
              <a:bodyPr/>
              <a:lstStyle/>
              <a:p>
                <a:r>
                  <a:rPr lang="en-US" sz="2400" dirty="0"/>
                  <a:t>The simplest form of classification is when the response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has only two categories, and then an ordering of the categories is natural.  For example, an upperclassmen Harvard student could be categorized as (note,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category is a "catch-all" so it would involve both River House students and those who live in other situations: off campus, </a:t>
                </a:r>
                <a:r>
                  <a:rPr lang="en-US" sz="2400" dirty="0" err="1"/>
                  <a:t>etc</a:t>
                </a:r>
                <a:r>
                  <a:rPr lang="en-US" sz="2400" dirty="0"/>
                  <a:t>):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Linear regression could be used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directly from a set of covariates (like sex, whether an athlete or not, concentration, GPA, etc.), and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could predict the student lives in the Quad and predict other houses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mr-I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  <a:blipFill rotWithShape="0">
                <a:blip r:embed="rId2"/>
                <a:stretch>
                  <a:fillRect l="-910" t="-22478" r="-1364" b="-132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77" y="3482852"/>
            <a:ext cx="4475377" cy="7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85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could go wrong with this linear regression model? </a:t>
            </a:r>
          </a:p>
          <a:p>
            <a:r>
              <a:rPr lang="en-US" sz="24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67" y="1711796"/>
            <a:ext cx="6712037" cy="447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16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</p:spPr>
            <p:txBody>
              <a:bodyPr/>
              <a:lstStyle/>
              <a:p>
                <a:r>
                  <a:rPr lang="en-US" sz="2400" dirty="0"/>
                  <a:t>The main issue is you could get non-</a:t>
                </a:r>
                <a:r>
                  <a:rPr lang="en-US" sz="2400" dirty="0" err="1"/>
                  <a:t>sensical</a:t>
                </a:r>
                <a:r>
                  <a:rPr lang="en-US" sz="2400" dirty="0"/>
                  <a:t> values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400" dirty="0"/>
                  <a:t>  Since this is modeling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, values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below 0 and above 1 would be at odds with the natural measure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𝑦</m:t>
                    </m:r>
                    <m:r>
                      <a:rPr lang="en-US" sz="2400" b="0" i="0" smtClean="0">
                        <a:latin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Linear regression can lead to this issue.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  <a:blipFill rotWithShape="0">
                <a:blip r:embed="rId2"/>
                <a:stretch>
                  <a:fillRect l="-945" t="-5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45" y="600169"/>
            <a:ext cx="6552170" cy="43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8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</a:t>
            </a:r>
            <a:r>
              <a:rPr lang="en-US" dirty="0"/>
              <a:t>Response &amp;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958884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#45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5" y="2082113"/>
            <a:ext cx="5486400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45410" y="1411485"/>
            <a:ext cx="9097298" cy="4328228"/>
            <a:chOff x="2745410" y="1411485"/>
            <a:chExt cx="9097298" cy="4328228"/>
          </a:xfrm>
        </p:grpSpPr>
        <p:grpSp>
          <p:nvGrpSpPr>
            <p:cNvPr id="3" name="Group 2"/>
            <p:cNvGrpSpPr/>
            <p:nvPr/>
          </p:nvGrpSpPr>
          <p:grpSpPr>
            <a:xfrm>
              <a:off x="5400790" y="2082113"/>
              <a:ext cx="6441918" cy="3657600"/>
              <a:chOff x="5400790" y="2082113"/>
              <a:chExt cx="6441918" cy="36576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6308" y="2082113"/>
                <a:ext cx="5486400" cy="36576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5498757" y="3466756"/>
                <a:ext cx="857551" cy="494270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096" t="-2174" r="-828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/>
            <p:cNvSpPr txBox="1"/>
            <p:nvPr/>
          </p:nvSpPr>
          <p:spPr>
            <a:xfrm>
              <a:off x="2745410" y="1411485"/>
              <a:ext cx="6364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Think of a function that would do this for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447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addresses the problem of estimating a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to be outside the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en-US" dirty="0"/>
                  <a:t>. The logistic regression model uses a function, called the </a:t>
                </a:r>
                <a:r>
                  <a:rPr lang="en-US" b="1" i="1" dirty="0"/>
                  <a:t>logistic </a:t>
                </a:r>
                <a:r>
                  <a:rPr lang="en-US" dirty="0"/>
                  <a:t>function, to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40" t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771" y="3971073"/>
            <a:ext cx="8636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16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As a result the model will predict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 with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curve, which is the general shape of the logistic function.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shifts the curve right or left.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controls how steep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 is.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positive, then the predicted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goes from zero for small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to one for large values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negative, then has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opposite association.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74814" cy="2111143"/>
              </a:xfrm>
              <a:blipFill rotWithShape="0">
                <a:blip r:embed="rId2"/>
                <a:stretch>
                  <a:fillRect l="-923" t="-2305" r="-577" b="-114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6605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536" y="2141138"/>
            <a:ext cx="6011212" cy="4007476"/>
          </a:xfrm>
        </p:spPr>
      </p:pic>
    </p:spTree>
    <p:extLst>
      <p:ext uri="{BB962C8B-B14F-4D97-AF65-F5344CB8AC3E}">
        <p14:creationId xmlns:p14="http://schemas.microsoft.com/office/powerpoint/2010/main" val="701278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Why not Linear Regression?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Binary Response &amp;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Estimating the Simple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using the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Extending the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Boundaries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13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483" y="2141138"/>
            <a:ext cx="6007606" cy="4005072"/>
          </a:xfrm>
        </p:spPr>
      </p:pic>
    </p:spTree>
    <p:extLst>
      <p:ext uri="{BB962C8B-B14F-4D97-AF65-F5344CB8AC3E}">
        <p14:creationId xmlns:p14="http://schemas.microsoft.com/office/powerpoint/2010/main" val="944854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</p:spPr>
            <p:txBody>
              <a:bodyPr/>
              <a:lstStyle/>
              <a:p>
                <a:r>
                  <a:rPr lang="en-US" sz="2400" dirty="0"/>
                  <a:t>With a little bit of algebraic work, the logistic model can be rewritten as: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value inside the natural log function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den>
                    </m:f>
                  </m:oMath>
                </a14:m>
                <a:r>
                  <a:rPr lang="en-US" sz="2400" dirty="0"/>
                  <a:t>, is called the </a:t>
                </a:r>
                <a:r>
                  <a:rPr lang="en-US" sz="2400" b="1" i="1" dirty="0"/>
                  <a:t>odds</a:t>
                </a:r>
                <a:r>
                  <a:rPr lang="en-US" sz="2400" dirty="0"/>
                  <a:t>, thus logistic regression is said to model the </a:t>
                </a:r>
                <a:r>
                  <a:rPr lang="en-US" sz="2400" b="1" i="1" dirty="0"/>
                  <a:t>log-odds</a:t>
                </a:r>
                <a:r>
                  <a:rPr lang="en-US" sz="2400" dirty="0"/>
                  <a:t> with a linear function of the predictors or features,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.  This gives us the natural interpretation of the estimates similar to linear regression: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is associated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change in the log-odds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; or better yet,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 is associated with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/>
                  <a:t> change in the odds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  <a:blipFill rotWithShape="0">
                <a:blip r:embed="rId2"/>
                <a:stretch>
                  <a:fillRect l="-923" t="-2305" b="-153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846" y="1936392"/>
            <a:ext cx="648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94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1902552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Unlike in linear regression where there exists a closed-form solution to finding the estimates,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’s, for the true parameters, logistic regression estimates cannot be calculated through simple matrix multiplication.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In linear regression what loss function was used to determine the parameter estimates?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What was the probabilistic perspective on linear regression?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Logistic Regression also has a likelihood based approach to estimating parameter coefficients.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94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670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=1: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=0:1−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blipFill>
                <a:blip r:embed="rId2"/>
                <a:stretch>
                  <a:fillRect l="-1750" t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6000" y="3645581"/>
                <a:ext cx="5812972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Where:</a:t>
                </a:r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therefore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depends on X.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Thus not every p is the same for each individual measurement.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5581"/>
                <a:ext cx="5812972" cy="2308324"/>
              </a:xfrm>
              <a:prstGeom prst="rect">
                <a:avLst/>
              </a:prstGeom>
              <a:blipFill>
                <a:blip r:embed="rId3"/>
                <a:stretch>
                  <a:fillRect l="-1747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C99B51D-D34E-9941-9381-A1831CB53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0" y="163991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3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Likelihood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632" y="1827419"/>
            <a:ext cx="6430736" cy="4616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327" y="3531477"/>
            <a:ext cx="7160521" cy="814170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08593" y="1117672"/>
            <a:ext cx="10574814" cy="2111143"/>
          </a:xfrm>
        </p:spPr>
        <p:txBody>
          <a:bodyPr/>
          <a:lstStyle/>
          <a:p>
            <a:r>
              <a:rPr lang="en-US" sz="2400" dirty="0"/>
              <a:t>The likelihood of a single observation for </a:t>
            </a:r>
            <a:r>
              <a:rPr lang="en-US" sz="2400" i="1" dirty="0"/>
              <a:t>p</a:t>
            </a:r>
            <a:r>
              <a:rPr lang="en-US" sz="2400" dirty="0"/>
              <a:t> given </a:t>
            </a:r>
            <a:r>
              <a:rPr lang="en-US" sz="2400" i="1" dirty="0"/>
              <a:t>x and y </a:t>
            </a:r>
            <a:r>
              <a:rPr lang="en-US" sz="2400" dirty="0"/>
              <a:t> is: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Given the observations are independent, what is the likelihood function for </a:t>
            </a:r>
            <a:r>
              <a:rPr lang="en-US" sz="2400" i="1" dirty="0"/>
              <a:t>p</a:t>
            </a:r>
            <a:r>
              <a:rPr lang="en-US" sz="2400" dirty="0"/>
              <a:t>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327" y="4712711"/>
            <a:ext cx="7578273" cy="106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45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Likelihood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18124" y="2704706"/>
            <a:ext cx="1092458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How do we maximize this?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Take the log and differentiate!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But </a:t>
            </a:r>
            <a:r>
              <a:rPr lang="en-US" sz="2400" dirty="0" err="1"/>
              <a:t>jeeze</a:t>
            </a:r>
            <a:r>
              <a:rPr lang="en-US" sz="2400" dirty="0"/>
              <a:t> does this look messy?!  It will not necessarily have a closed form solution?  So how do we determine the parameter estimates?  Through an iterative approach (we will talk more about it next lecture).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93" y="1238173"/>
            <a:ext cx="8034564" cy="113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0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We'd like to predict whether or not a person has a heart disease. And we'd like to make this prediction, for now, just based on the </a:t>
            </a:r>
            <a:r>
              <a:rPr lang="en-US" sz="2400" dirty="0" err="1"/>
              <a:t>MaxHR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How should we visualize these data? 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19" y="273627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8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1009293" cy="2111143"/>
          </a:xfrm>
        </p:spPr>
        <p:txBody>
          <a:bodyPr/>
          <a:lstStyle/>
          <a:p>
            <a:r>
              <a:rPr lang="en-US" sz="2400" dirty="0"/>
              <a:t>There are various ways to fit a logistic model to this data set in Python. The most straightforward in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sz="2400" dirty="0"/>
              <a:t> is via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linear_model.LogisticRegression</a:t>
            </a:r>
            <a:r>
              <a:rPr lang="en-US" sz="2400" dirty="0"/>
              <a:t>.  A little bit of preprocessing work may need to be done first.	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74" y="2570128"/>
            <a:ext cx="9507051" cy="3996595"/>
          </a:xfrm>
          <a:prstGeom prst="rect">
            <a:avLst/>
          </a:prstGeom>
        </p:spPr>
      </p:pic>
      <p:sp>
        <p:nvSpPr>
          <p:cNvPr id="68" name="Oval 67"/>
          <p:cNvSpPr/>
          <p:nvPr/>
        </p:nvSpPr>
        <p:spPr>
          <a:xfrm>
            <a:off x="5049587" y="3188955"/>
            <a:ext cx="1288473" cy="429491"/>
          </a:xfrm>
          <a:prstGeom prst="ellipse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7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5" y="1212273"/>
            <a:ext cx="7284027" cy="485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Data (from earlier lectures)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69" y="1340843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0" y="1433208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227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Answer some questions: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Write down the logistic regression model. 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Estimate the probability of heart decease for someone (like Pavlos) with </a:t>
                </a:r>
                <a:r>
                  <a:rPr lang="en-US" sz="2400" dirty="0" err="1"/>
                  <a:t>MaxHR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/>
                  <a:t>200? 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If we were to use this model purely for classification, how would we do so? See any issues?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 rotWithShape="0">
                <a:blip r:embed="rId2"/>
                <a:stretch>
                  <a:fillRect l="-886" b="-105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460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Just like in linear regression, when the predictor,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, is binary, the interpretation of the model simplifies (and there is a quick closed form solution).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this case, what are the interpretations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?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For the heart data, 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be the indicator that the individual is a male or female.  What is the interpretation of the coefficient estimates in this case?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observed percentage of HD  for women is 26% while it is 55% for men.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Calculate the estimates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if the indicator for HD was predicted from the gender indicator.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>
                <a:blip r:embed="rId2"/>
                <a:stretch>
                  <a:fillRect l="-806" t="-1796" b="-94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23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uncertainty of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can be quantified and used to calculate both confidence intervals and hypothesis tests.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estimate for the standard errors of these estimates, likelihood-based, is based on a quantity called Fisher's Information (beyond the scope of this class), which is related to the curvature of the function.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Due to the nature of the underlying Bernoulli distribution, if you estimate the underlying proportion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you get the variance for free!  Because of this, the inferences will be based on the normal approximation (and not </a:t>
                </a:r>
                <a:r>
                  <a:rPr lang="en-US" sz="2400" i="1" dirty="0"/>
                  <a:t>t</a:t>
                </a:r>
                <a:r>
                  <a:rPr lang="en-US" sz="2400" dirty="0"/>
                  <a:t>-distribution based).	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2">
                        <a:lumMod val="75000"/>
                      </a:schemeClr>
                    </a:solidFill>
                  </a:rPr>
                  <a:t>Of course</a:t>
                </a:r>
                <a:r>
                  <a:rPr lang="en-US" sz="2400" dirty="0"/>
                  <a:t>, you could always </a:t>
                </a:r>
                <a:r>
                  <a:rPr lang="en-US" sz="2400" b="1" dirty="0"/>
                  <a:t>bootstrap</a:t>
                </a:r>
                <a:r>
                  <a:rPr lang="en-US" sz="2400" dirty="0"/>
                  <a:t> the results to perform these inferences as well.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  <a:blipFill rotWithShape="0">
                <a:blip r:embed="rId2"/>
                <a:stretch>
                  <a:fillRect l="-920" t="-1153" r="-1035" b="-134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952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 using the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598315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can we use a logistic regression model to perform classification?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That is, how can we predict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vs.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?	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mentioned before, we can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=1)≥0.5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 and then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=0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=0.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Using such an approach is called the standard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Bayes classifier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The Bayes classifier takes the approach that assigns each observation to the most likely class, given its predictor values.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  <a:blipFill rotWithShape="0">
                <a:blip r:embed="rId3"/>
                <a:stretch>
                  <a:fillRect l="-991" t="-2305" b="-141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77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When will this Bayes classifier be a good one?  When will it be a poor one?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Bayes classifier is the one that minimizes the overall classification error rate.  That is, it minimizes:	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Is this a good Loss function to minimize?  Why or why not?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Bayes classifier may be a poor indicator within a group.  Think about the Heart Data scatter plot...		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32" y="2712467"/>
            <a:ext cx="2240973" cy="9018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73790E2-1B95-C346-BD3F-34DEE2BE4DCE}"/>
                  </a:ext>
                </a:extLst>
              </p14:cNvPr>
              <p14:cNvContentPartPr/>
              <p14:nvPr/>
            </p14:nvContentPartPr>
            <p14:xfrm>
              <a:off x="6442200" y="2969560"/>
              <a:ext cx="201600" cy="374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73790E2-1B95-C346-BD3F-34DEE2BE4D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3200" y="2960560"/>
                <a:ext cx="219240" cy="39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234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3835306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has potential to be a good classifier if the predicted probabilities are on both sides of 0 and 1.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do we extend this classifier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has more than two categories?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3835306"/>
              </a:xfrm>
              <a:blipFill>
                <a:blip r:embed="rId2"/>
                <a:stretch>
                  <a:fillRect l="-860" t="-1320" r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254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4069105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In linear regression, when is the model appropriate (aka, what are the assumptions)?</a:t>
                </a:r>
              </a:p>
              <a:p>
                <a:r>
                  <a:rPr lang="en-US" sz="2400" dirty="0"/>
                  <a:t>In logistic regression, when is the model appropriate?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don't have to worry about the distribution of the residuals (we get that for free). 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What we do have to worry about is how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'links'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in its relationship.  More specifically, we assume the 'S'-shaped (aka, sigmoidal) curve follows the logistic function. How could we check this?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8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43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Why was the logistic function chosen to model how a binary response variable can be predicted from a quantitative predictor?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Because it it takes as inputs values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(0,1)</m:t>
                    </m:r>
                  </m:oMath>
                </a14:m>
                <a:r>
                  <a:rPr lang="en-US" sz="2400" dirty="0"/>
                  <a:t> and outputs values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so that the estimation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 is unbounded. 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is not the only function that does this.  Any suggestions?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Any </a:t>
                </a:r>
                <a:r>
                  <a:rPr lang="en-US" sz="2400" i="1" dirty="0"/>
                  <a:t>inverse CDF </a:t>
                </a:r>
                <a:r>
                  <a:rPr lang="en-US" sz="2400" dirty="0"/>
                  <a:t>function for an unbounded continuous distribution can work as the `link’ between the observed values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and how it relates `linearly' to the predictors.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So what are possible other choices?  What differences do they have?  Why is logistic regression preferred?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40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1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58675" y="2421924"/>
          <a:ext cx="11384033" cy="36946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2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2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14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37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22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885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ChestPain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RestBP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Fbs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RestECG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MaxHR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ExAng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Oldpeak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Thal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AHD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r>
                        <a:rPr sz="18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reversable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r>
                        <a:rPr sz="180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nonanginal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124">
                <a:tc>
                  <a:txBody>
                    <a:bodyPr/>
                    <a:lstStyle/>
                    <a:p>
                      <a:r>
                        <a:rPr sz="1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nontypical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8168135" y="939355"/>
            <a:ext cx="2312895" cy="887219"/>
          </a:xfrm>
          <a:prstGeom prst="wedgeRoundRectCallout">
            <a:avLst>
              <a:gd name="adj1" fmla="val 90047"/>
              <a:gd name="adj2" fmla="val 107683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89495" y="779535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 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is Yes/No</a:t>
            </a:r>
          </a:p>
        </p:txBody>
      </p:sp>
    </p:spTree>
    <p:extLst>
      <p:ext uri="{BB962C8B-B14F-4D97-AF65-F5344CB8AC3E}">
        <p14:creationId xmlns:p14="http://schemas.microsoft.com/office/powerpoint/2010/main" val="3066276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Normal pdf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The choice of link function determines the shape of the S’ shape.  Let's compare the pdf's for the Logistic and Normal distributions (called a ’</a:t>
            </a:r>
            <a:r>
              <a:rPr lang="en-US" sz="2400" dirty="0" err="1"/>
              <a:t>probit</a:t>
            </a:r>
            <a:r>
              <a:rPr lang="en-US" sz="2400" dirty="0"/>
              <a:t>’ model, econometricians love these):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47" y="2286337"/>
            <a:ext cx="6122506" cy="4081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3061" y="6149009"/>
            <a:ext cx="2438400" cy="461665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what?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0702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Normal pdf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47" y="637285"/>
            <a:ext cx="6122506" cy="408167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2496" y="4384784"/>
            <a:ext cx="10327008" cy="2111143"/>
          </a:xfrm>
        </p:spPr>
        <p:txBody>
          <a:bodyPr/>
          <a:lstStyle/>
          <a:p>
            <a:r>
              <a:rPr lang="en-US" sz="2400" dirty="0"/>
              <a:t>Choosing a distribution with longer tails will make for a shape that asymptotes more slowly (likely a good thing for model fitting).   	</a:t>
            </a:r>
          </a:p>
        </p:txBody>
      </p:sp>
    </p:spTree>
    <p:extLst>
      <p:ext uri="{BB962C8B-B14F-4D97-AF65-F5344CB8AC3E}">
        <p14:creationId xmlns:p14="http://schemas.microsoft.com/office/powerpoint/2010/main" val="2963601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802499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It is simple to illustrate examples in logistic regression when there is just one predictors variable.  </a:t>
            </a:r>
          </a:p>
          <a:p>
            <a:r>
              <a:rPr lang="en-US" sz="2400" dirty="0"/>
              <a:t>But the approach ‘easily’ generalizes to the situation where there are multiple predictors.	 	 </a:t>
            </a:r>
          </a:p>
          <a:p>
            <a:r>
              <a:rPr lang="en-US" sz="2400" dirty="0"/>
              <a:t>A lot of the same details as linear regression apply to logistic regression. Interactions can be considered.  Multicollinearity is a concern.  So is overfitting.  Etc...	 	 </a:t>
            </a:r>
          </a:p>
          <a:p>
            <a:r>
              <a:rPr lang="en-US" sz="2400" dirty="0"/>
              <a:t>So how do we correct for such problems? </a:t>
            </a:r>
          </a:p>
          <a:p>
            <a:r>
              <a:rPr lang="en-US" sz="2400" dirty="0"/>
              <a:t>Regularization and checking though train, test, and cross-validation!	 </a:t>
            </a:r>
          </a:p>
          <a:p>
            <a:r>
              <a:rPr lang="en-US" sz="2400" dirty="0"/>
              <a:t>We will get into the details of this, along with other extensions of logistic regression, in the next lecture.</a:t>
            </a:r>
          </a:p>
        </p:txBody>
      </p:sp>
    </p:spTree>
    <p:extLst>
      <p:ext uri="{BB962C8B-B14F-4D97-AF65-F5344CB8AC3E}">
        <p14:creationId xmlns:p14="http://schemas.microsoft.com/office/powerpoint/2010/main" val="3488115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with two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14" y="983807"/>
            <a:ext cx="11314093" cy="2111143"/>
          </a:xfrm>
        </p:spPr>
        <p:txBody>
          <a:bodyPr/>
          <a:lstStyle/>
          <a:p>
            <a:r>
              <a:rPr lang="en-US" sz="2400" dirty="0"/>
              <a:t>How can we estimate a classifier, based on logistic regression, for the following plot?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74" y="1771319"/>
            <a:ext cx="5343386" cy="49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5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Earlier we saw the general form of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logistic regression, meaning when there is just one predictor used in the model. What was the model statement (in terms of linear predictors)?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Multiple logistic regression is a generalization to multiple predictors.  More specifically we can define a multiple logistic regression model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as such: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80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48" y="2670991"/>
            <a:ext cx="4852504" cy="811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883" y="5168347"/>
            <a:ext cx="7786233" cy="78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97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The estimation procedure is identical to that as before for simple logistic regression: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likelihood approach is taken, and the function is maximized across all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using an iterative method like Newton-Raphson.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The actual fitting of a Multiple Logistic Regression is easy using software (of course there's a python package for that) as the iterative maximization of the likelihood has already been hard coded.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sklearn.linear_model</a:t>
                </a:r>
                <a:r>
                  <a:rPr lang="en-US" sz="2400" dirty="0"/>
                  <a:t> package, you just have to create your multidimensional design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to be used as predictors 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LogisticRegression</a:t>
                </a:r>
                <a:r>
                  <a:rPr lang="en-US" sz="2400" dirty="0"/>
                  <a:t> function.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>
                <a:blip r:embed="rId3"/>
                <a:stretch>
                  <a:fillRect l="-818" t="-2410" r="-117" b="-1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150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Interpreting the coefficients in a multiple logistic regression is similar to that of linear regression.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Key</a:t>
                </a:r>
                <a:r>
                  <a:rPr lang="en-US" sz="2400" dirty="0"/>
                  <a:t>: since there are other predictors in the model, the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the association between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predictor and the response (on log odds scale).  But do we have to say? Controlling for the other predictors in the model.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are trying to attribute the partial effects of each model controlling for the others (aka, controlling for possible </a:t>
                </a:r>
                <a:r>
                  <a:rPr lang="en-US" sz="2400" i="1" dirty="0"/>
                  <a:t>confounders</a:t>
                </a:r>
                <a:r>
                  <a:rPr lang="en-US" sz="2400" dirty="0"/>
                  <a:t>}.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>
                <a:blip r:embed="rId2"/>
                <a:stretch>
                  <a:fillRect l="-818" t="-2410" r="-818" b="-84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784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Let's get back to the Heart Data.  We are attempting to predict whether someone has HD based on </a:t>
            </a:r>
            <a:r>
              <a:rPr lang="en-US" sz="2400" dirty="0" err="1"/>
              <a:t>MaxHR</a:t>
            </a:r>
            <a:r>
              <a:rPr lang="en-US" sz="2400" dirty="0"/>
              <a:t> and whether the person is female or male.  The simultaneous effect of these two predictors can be brought into one model.</a:t>
            </a:r>
          </a:p>
          <a:p>
            <a:endParaRPr lang="en-US" sz="2400" dirty="0"/>
          </a:p>
          <a:p>
            <a:r>
              <a:rPr lang="en-US" sz="2400" dirty="0"/>
              <a:t>Recall from earlier we had the following estimated models: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762" y="3897630"/>
            <a:ext cx="6028475" cy="19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316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4" y="1738648"/>
            <a:ext cx="10095369" cy="45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07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70" y="1177758"/>
            <a:ext cx="10327008" cy="2111143"/>
          </a:xfrm>
        </p:spPr>
        <p:txBody>
          <a:bodyPr/>
          <a:lstStyle/>
          <a:p>
            <a:r>
              <a:rPr lang="en-US" sz="2400" dirty="0"/>
              <a:t>These data contain a binary outcome HD for 303 patients who presented with chest pain. An outcome value of: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Yes</a:t>
            </a:r>
            <a:r>
              <a:rPr lang="en-US" sz="2400" dirty="0"/>
              <a:t> indicates the presence of heart disease based on an angiographic test, 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No</a:t>
            </a:r>
            <a:r>
              <a:rPr lang="en-US" sz="2400" dirty="0"/>
              <a:t> means no heart disease. </a:t>
            </a:r>
          </a:p>
          <a:p>
            <a:r>
              <a:rPr lang="en-US" sz="2400" dirty="0"/>
              <a:t>There are 13 predictors including: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Age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Sex (0 for women, 1 for men)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Chol</a:t>
            </a:r>
            <a:r>
              <a:rPr lang="en-US" sz="2400" dirty="0"/>
              <a:t> (a cholesterol measurement),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MaxHR</a:t>
            </a:r>
            <a:r>
              <a:rPr lang="en-US" sz="2400" dirty="0"/>
              <a:t>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RestBP</a:t>
            </a:r>
            <a:endParaRPr lang="en-US" sz="2400" dirty="0"/>
          </a:p>
          <a:p>
            <a:pPr marL="800100"/>
            <a:r>
              <a:rPr lang="en-US" sz="2400" dirty="0"/>
              <a:t>and other heart and lung function measurements. </a:t>
            </a:r>
          </a:p>
        </p:txBody>
      </p:sp>
    </p:spTree>
    <p:extLst>
      <p:ext uri="{BB962C8B-B14F-4D97-AF65-F5344CB8AC3E}">
        <p14:creationId xmlns:p14="http://schemas.microsoft.com/office/powerpoint/2010/main" val="1269812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4695917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endParaRPr lang="en-US" sz="2400" dirty="0"/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Estimate the odds ratio of HD comparing men to women using this model.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evidence of multicollinearity in this model?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confounding in this problem?</a:t>
            </a:r>
          </a:p>
        </p:txBody>
      </p:sp>
    </p:spTree>
    <p:extLst>
      <p:ext uri="{BB962C8B-B14F-4D97-AF65-F5344CB8AC3E}">
        <p14:creationId xmlns:p14="http://schemas.microsoft.com/office/powerpoint/2010/main" val="276938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in 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Just like in linear regression, interaction terms can be considered in logistic regression.  An </a:t>
            </a:r>
            <a:r>
              <a:rPr lang="en-US" sz="2400" b="1" dirty="0"/>
              <a:t>interaction terms</a:t>
            </a:r>
            <a:r>
              <a:rPr lang="en-US" sz="2400" dirty="0"/>
              <a:t> is incorporated into the model the same way, and the interpretation is very similar (on the log-odds scale of the response of course).</a:t>
            </a:r>
          </a:p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Write down the model for the Heart data for the 2 predictors plus the interactions term. </a:t>
            </a:r>
          </a:p>
        </p:txBody>
      </p:sp>
    </p:spTree>
    <p:extLst>
      <p:ext uri="{BB962C8B-B14F-4D97-AF65-F5344CB8AC3E}">
        <p14:creationId xmlns:p14="http://schemas.microsoft.com/office/powerpoint/2010/main" val="3553061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9A1F0-CD7A-7043-BA00-1864C6C32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13" y="1622388"/>
            <a:ext cx="9246501" cy="45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26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4695917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Write down the complete model. Break this down into the model to predict log-odds of heart disease (HD) based on </a:t>
            </a:r>
            <a:r>
              <a:rPr lang="en-US" sz="2400" dirty="0" err="1"/>
              <a:t>MaxHR</a:t>
            </a:r>
            <a:r>
              <a:rPr lang="en-US" sz="2400" dirty="0"/>
              <a:t> for women and the same model for men.  How is this different from the previous model (without interaction)?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Interpret the results of this model.  What does the coefficient for the interaction term represent?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Estimate the odds ratio of HD comparing men to women using this model [trick question].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evidence of multicollinearity in this model?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confounding in this problem?</a:t>
            </a:r>
          </a:p>
        </p:txBody>
      </p:sp>
    </p:spTree>
    <p:extLst>
      <p:ext uri="{BB962C8B-B14F-4D97-AF65-F5344CB8AC3E}">
        <p14:creationId xmlns:p14="http://schemas.microsoft.com/office/powerpoint/2010/main" val="180367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</p:spTree>
    <p:extLst>
      <p:ext uri="{BB962C8B-B14F-4D97-AF65-F5344CB8AC3E}">
        <p14:creationId xmlns:p14="http://schemas.microsoft.com/office/powerpoint/2010/main" val="26708093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Recall that we could attempt to purely classify each observation based on whether the estimated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from the model was greater than 0.5.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When dealing with ‘well-separated’ data, logistic regression can work well in performing classification.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saw a 2-D plot last time which had two predictors,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depicted the classes as different colors. A similar one is shown on the next slide.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60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72" y="4185633"/>
            <a:ext cx="4247601" cy="254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9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85" y="983807"/>
            <a:ext cx="5262307" cy="5310323"/>
          </a:xfrm>
        </p:spPr>
      </p:pic>
    </p:spTree>
    <p:extLst>
      <p:ext uri="{BB962C8B-B14F-4D97-AF65-F5344CB8AC3E}">
        <p14:creationId xmlns:p14="http://schemas.microsoft.com/office/powerpoint/2010/main" val="12285483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Would a logistic regression model perform well in classifying the observations in this example?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What would be a good logistic regression model to classify these points?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Based on these predictors, two separate logistic regression model were considered that were based on different ordered polynomials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their interactions.  The ‘circles’ represent the boundary for classification.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How can the classification boundary be calculated for a logistic regression?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5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78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the previous plot, which classification boundary performs better?  How can you tell?  How would you make this determination in an actual data example?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 could determine the misclassification rates in left out validation or test set(s)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94" y="3288901"/>
            <a:ext cx="3098657" cy="31269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357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74746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996" y="1482558"/>
            <a:ext cx="10794879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Up to this point, the methods we have seen have centered around modeling and the prediction of a </a:t>
            </a:r>
            <a:r>
              <a:rPr lang="en-US" sz="2400" b="1" dirty="0"/>
              <a:t>quantitative</a:t>
            </a:r>
            <a:r>
              <a:rPr lang="en-US" sz="2400" dirty="0"/>
              <a:t> response variable (ex, number of taxi pickups, number of bike rentals, </a:t>
            </a:r>
            <a:r>
              <a:rPr lang="en-US" sz="2400" dirty="0" err="1"/>
              <a:t>etc</a:t>
            </a:r>
            <a:r>
              <a:rPr lang="en-US" sz="2400" dirty="0"/>
              <a:t>).  Linear </a:t>
            </a:r>
            <a:r>
              <a:rPr lang="en-US" sz="2400" b="1" dirty="0"/>
              <a:t>regression</a:t>
            </a:r>
            <a:r>
              <a:rPr lang="en-US" sz="2400" dirty="0"/>
              <a:t> (and Ridge, LASSO, </a:t>
            </a:r>
            <a:r>
              <a:rPr lang="en-US" sz="2400" dirty="0" err="1"/>
              <a:t>etc</a:t>
            </a:r>
            <a:r>
              <a:rPr lang="en-US" sz="2400" dirty="0"/>
              <a:t>) perform well under these situations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When the response variable is </a:t>
            </a:r>
            <a:r>
              <a:rPr lang="en-US" sz="2400" b="1" dirty="0"/>
              <a:t>categorical</a:t>
            </a:r>
            <a:r>
              <a:rPr lang="en-US" sz="2400" dirty="0"/>
              <a:t>, then the problem is no longer called a regression problem but is instead labeled as 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classification problem</a:t>
            </a:r>
            <a:r>
              <a:rPr lang="en-US" sz="2400" dirty="0"/>
              <a:t>.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The goal is to attempt to classify each observation into a category (aka, class or cluster) defined by </a:t>
            </a:r>
            <a:r>
              <a:rPr lang="en-US" sz="2400" i="1" dirty="0"/>
              <a:t>Y</a:t>
            </a:r>
            <a:r>
              <a:rPr lang="en-US" sz="2400" dirty="0"/>
              <a:t>, based on a set of predictor variables </a:t>
            </a:r>
            <a:r>
              <a:rPr lang="en-US" sz="2400" i="1" dirty="0"/>
              <a:t>X</a:t>
            </a:r>
            <a:r>
              <a:rPr lang="en-US" sz="2400" dirty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281325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68" y="1454849"/>
            <a:ext cx="10707421" cy="44188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The motivating examples for this lecture(s), homework, and coming labs are based [mostly] on medical data sets.  Classification problems are common in this domain: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where to set the </a:t>
            </a:r>
            <a:r>
              <a:rPr lang="en-US" sz="2400" i="1" dirty="0"/>
              <a:t>cut-off</a:t>
            </a:r>
            <a:r>
              <a:rPr lang="en-US" sz="2400" dirty="0"/>
              <a:t> for some diagnostic test (pregnancy tests, prostate or breast cancer screening tests, etc...)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 Trying to determine if cancer has gone into remission based on treatment and various other indicators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classify patients into types or classes of disease based on various genomic markers</a:t>
            </a:r>
          </a:p>
        </p:txBody>
      </p:sp>
    </p:spTree>
    <p:extLst>
      <p:ext uri="{BB962C8B-B14F-4D97-AF65-F5344CB8AC3E}">
        <p14:creationId xmlns:p14="http://schemas.microsoft.com/office/powerpoint/2010/main" val="182250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Linear Regression?</a:t>
            </a:r>
          </a:p>
        </p:txBody>
      </p:sp>
    </p:spTree>
    <p:extLst>
      <p:ext uri="{BB962C8B-B14F-4D97-AF65-F5344CB8AC3E}">
        <p14:creationId xmlns:p14="http://schemas.microsoft.com/office/powerpoint/2010/main" val="942576853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5642</TotalTime>
  <Words>2756</Words>
  <Application>Microsoft Macintosh PowerPoint</Application>
  <PresentationFormat>Widescreen</PresentationFormat>
  <Paragraphs>356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Karla</vt:lpstr>
      <vt:lpstr>Arial</vt:lpstr>
      <vt:lpstr>Calibri</vt:lpstr>
      <vt:lpstr>Cambria Math</vt:lpstr>
      <vt:lpstr>Courier</vt:lpstr>
      <vt:lpstr>GEC_template</vt:lpstr>
      <vt:lpstr>Lecture 10: Classification and Logistic Regression </vt:lpstr>
      <vt:lpstr>Lecture Outline</vt:lpstr>
      <vt:lpstr>Advertising Data (from earlier lectures)</vt:lpstr>
      <vt:lpstr>Heart Data</vt:lpstr>
      <vt:lpstr>Heart Data</vt:lpstr>
      <vt:lpstr>Classification</vt:lpstr>
      <vt:lpstr>Classification</vt:lpstr>
      <vt:lpstr>Typical Classification Examples</vt:lpstr>
      <vt:lpstr>Why not Linear Regression?</vt:lpstr>
      <vt:lpstr>Simple Classification Example</vt:lpstr>
      <vt:lpstr>Simple Classification Example</vt:lpstr>
      <vt:lpstr>Even Simpler Classification Problem: Binary Response</vt:lpstr>
      <vt:lpstr>Even Simpler Classification Problem: Binary Response</vt:lpstr>
      <vt:lpstr>Even Simpler Classification Problem: Binary Response</vt:lpstr>
      <vt:lpstr>Binary Response &amp; Logistic Regression</vt:lpstr>
      <vt:lpstr>Pavlos Game #45</vt:lpstr>
      <vt:lpstr>Logistic Regression</vt:lpstr>
      <vt:lpstr>Logistic Regression</vt:lpstr>
      <vt:lpstr>Logistic Regression</vt:lpstr>
      <vt:lpstr>Logistic Regression</vt:lpstr>
      <vt:lpstr> Logistic Regression </vt:lpstr>
      <vt:lpstr>Estimating the Simple Logistic Model</vt:lpstr>
      <vt:lpstr>Estimation in Logistic Regression</vt:lpstr>
      <vt:lpstr>Estimation in Logistic Regression</vt:lpstr>
      <vt:lpstr> Likelihood</vt:lpstr>
      <vt:lpstr> Likelihood</vt:lpstr>
      <vt:lpstr>Heart Data: logistic estimation</vt:lpstr>
      <vt:lpstr>Heart Data: logistic estimation</vt:lpstr>
      <vt:lpstr>Heart Data: logistic estimation</vt:lpstr>
      <vt:lpstr>Heart Data: logistic estimation</vt:lpstr>
      <vt:lpstr>Categorical Predictors</vt:lpstr>
      <vt:lpstr>Statistical Inference in Logistic Regression</vt:lpstr>
      <vt:lpstr>Classification using the Logistic Model</vt:lpstr>
      <vt:lpstr>Using Logistic Regression for Classification</vt:lpstr>
      <vt:lpstr>Using Logistic Regression for Classification</vt:lpstr>
      <vt:lpstr>Using Logistic Regression for Classification</vt:lpstr>
      <vt:lpstr>Extending the Logistic Model</vt:lpstr>
      <vt:lpstr>Model Diagnostics in Logistic Regression</vt:lpstr>
      <vt:lpstr>Alternatives to logistic regression </vt:lpstr>
      <vt:lpstr>Logistic vs Normal pdf</vt:lpstr>
      <vt:lpstr>Logistic vs Normal pdf</vt:lpstr>
      <vt:lpstr>Multiple Logistic Regression</vt:lpstr>
      <vt:lpstr>Multiple Logistic Regression</vt:lpstr>
      <vt:lpstr>Classifier with two predictors</vt:lpstr>
      <vt:lpstr>Multiple Logistic Regression</vt:lpstr>
      <vt:lpstr>Fitting Multiple Logistic Regression</vt:lpstr>
      <vt:lpstr>Interpretation of Multiple Logistic Regression</vt:lpstr>
      <vt:lpstr>Interpreting Multiple Logistic Regression: an Example</vt:lpstr>
      <vt:lpstr>Interpreting Multiple Logistic Regression: an Example</vt:lpstr>
      <vt:lpstr>Some questions</vt:lpstr>
      <vt:lpstr>Interactions in Multiple Logistic Regression</vt:lpstr>
      <vt:lpstr>Interpreting Multiple Logistic Regression: an Example</vt:lpstr>
      <vt:lpstr>Some questions</vt:lpstr>
      <vt:lpstr>Classification Boundaries</vt:lpstr>
      <vt:lpstr>Classification boundaries</vt:lpstr>
      <vt:lpstr>2D Classification in Logistic Regression: an Example</vt:lpstr>
      <vt:lpstr>2D Classification in Logistic Regression: an Example</vt:lpstr>
      <vt:lpstr>2D Classification in Logistic Regression: an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Wong, Phoebe</cp:lastModifiedBy>
  <cp:revision>143</cp:revision>
  <cp:lastPrinted>2018-10-15T16:40:54Z</cp:lastPrinted>
  <dcterms:created xsi:type="dcterms:W3CDTF">2018-07-11T02:31:23Z</dcterms:created>
  <dcterms:modified xsi:type="dcterms:W3CDTF">2018-10-15T18:45:18Z</dcterms:modified>
</cp:coreProperties>
</file>